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8" r:id="rId6"/>
    <p:sldId id="523" r:id="rId7"/>
    <p:sldId id="524" r:id="rId8"/>
    <p:sldId id="525" r:id="rId9"/>
    <p:sldId id="526" r:id="rId10"/>
    <p:sldId id="527" r:id="rId11"/>
    <p:sldId id="528" r:id="rId12"/>
    <p:sldId id="529" r:id="rId13"/>
    <p:sldId id="530" r:id="rId14"/>
    <p:sldId id="531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гданов И И" initials="БИИ" lastIdx="2" clrIdx="0">
    <p:extLst>
      <p:ext uri="{19B8F6BF-5375-455C-9EA6-DF929625EA0E}">
        <p15:presenceInfo xmlns:p15="http://schemas.microsoft.com/office/powerpoint/2012/main" xmlns="" userId="Богданов И 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4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30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F8E447-D05B-4FFA-97D1-0D40619C5058}" type="datetime1">
              <a:rPr lang="ru-RU" smtClean="0">
                <a:latin typeface="Arial" panose="020B0604020202020204" pitchFamily="34" charset="0"/>
              </a:rPr>
              <a:pPr rtl="0"/>
              <a:t>04.03.2024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ru-RU">
                <a:latin typeface="Arial" panose="020B0604020202020204" pitchFamily="34" charset="0"/>
              </a:rPr>
              <a:pPr rtl="0"/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9AB7BB4-B381-4B36-A878-801C2D535B6C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3C37BE-C303-496D-B5CD-85F2937540FC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i="1">
                <a:latin typeface="Arial" pitchFamily="34" charset="0"/>
                <a:cs typeface="Arial" pitchFamily="34" charset="0"/>
              </a:rPr>
              <a:t>ПРИМЕЧАНИЕ.</a:t>
            </a:r>
          </a:p>
          <a:p>
            <a:pPr rtl="0"/>
            <a:r>
              <a:rPr lang="ru-RU" i="1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34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98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01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363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02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35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768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08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8008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269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D8B4D001-6C79-4FD1-AF42-71BB3FA1B742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F03FF-A43A-40BF-83AB-CE3349878E5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E68B7-A3F8-4FEF-882B-7944E2A8270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8174E-23E9-4832-894F-8EBFA04B205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0CC20-FBBA-4D4C-99D3-BD35DB445E5E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FF4DDC-A71E-4CFA-82E6-280290985665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14F0B8-33FA-40F9-A58A-30DB4BB279E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03FD05-CCB6-4703-95F1-035600F1D8EA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65C484-0CAA-4CAD-9AE3-9374BF849181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C01BF4-B79E-49A8-881C-E61A40A3E9DD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40FF9-C789-4B98-9496-8946B23EDA2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  <a:p>
            <a:pPr lvl="5" rtl="0"/>
            <a:r>
              <a:rPr lang="ru-RU" noProof="0"/>
              <a:t>Шестой уровень</a:t>
            </a:r>
          </a:p>
          <a:p>
            <a:pPr lvl="6" rtl="0"/>
            <a:r>
              <a:rPr lang="ru-RU" noProof="0"/>
              <a:t>Седьмой уровень</a:t>
            </a:r>
          </a:p>
          <a:p>
            <a:pPr lvl="7" rtl="0"/>
            <a:r>
              <a:rPr lang="ru-RU" noProof="0"/>
              <a:t>Восьмой уровень</a:t>
            </a:r>
          </a:p>
          <a:p>
            <a:pPr lvl="8" rtl="0"/>
            <a:r>
              <a:rPr lang="ru-RU" noProof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92A1406-CFD2-48C3-B2D4-06D1DAAD4CAE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FF54DE5-C571-48E8-A5BC-B369434E2F44}" type="slidenum">
              <a:rPr lang="ru-RU" noProof="0" smtClean="0"/>
              <a:pPr/>
              <a:t>‹#›</a:t>
            </a:fld>
            <a:endParaRPr lang="ru-RU" noProof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9700" y="2247900"/>
            <a:ext cx="6699250" cy="3111500"/>
          </a:xfrm>
        </p:spPr>
        <p:txBody>
          <a:bodyPr rtlCol="0" anchor="ctr">
            <a:normAutofit fontScale="90000"/>
          </a:bodyPr>
          <a:lstStyle/>
          <a:p>
            <a:pPr algn="ctr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700" b="1" noProof="1">
                <a:latin typeface="Century Gothic" panose="020B0502020202020204" pitchFamily="34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sz="2700" b="1" noProof="1">
                <a:latin typeface="Century Gothic" panose="020B0502020202020204" pitchFamily="34" charset="0"/>
              </a:rPr>
            </a:br>
            <a:r>
              <a:rPr lang="ru-RU" sz="1800" b="1" noProof="1">
                <a:latin typeface="Century Gothic" panose="020B0502020202020204" pitchFamily="34" charset="0"/>
              </a:rPr>
              <a:t>часть 14</a:t>
            </a:r>
            <a:r>
              <a:rPr lang="ru-RU" sz="2700" noProof="1">
                <a:latin typeface="Century Gothic" panose="020B0502020202020204" pitchFamily="34" charset="0"/>
              </a:rPr>
              <a:t/>
            </a:r>
            <a:br>
              <a:rPr lang="ru-RU" sz="2700" noProof="1">
                <a:latin typeface="Century Gothic" panose="020B0502020202020204" pitchFamily="34" charset="0"/>
              </a:rPr>
            </a:br>
            <a:r>
              <a:rPr lang="ru-RU" sz="1600" noProof="1"/>
              <a:t>по материалам приказа роструда</a:t>
            </a:r>
            <a:br>
              <a:rPr lang="ru-RU" sz="1600" noProof="1"/>
            </a:br>
            <a:r>
              <a:rPr lang="ru-RU" sz="1600" noProof="1"/>
              <a:t>от 11 ноября 2022 года № 253</a:t>
            </a:r>
            <a:r>
              <a:rPr lang="ru-RU" sz="1800" noProof="1"/>
              <a:t/>
            </a:r>
            <a:br>
              <a:rPr lang="ru-RU" sz="1800" noProof="1"/>
            </a:br>
            <a:endParaRPr lang="ru-RU" sz="1800" noProof="1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68500" y="5842000"/>
            <a:ext cx="8623300" cy="81378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Правовой инспектор труда РОСПРОФЖЕЛ</a:t>
            </a:r>
          </a:p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Богданов И.И.</a:t>
            </a:r>
            <a:r>
              <a:rPr lang="ru-RU" noProof="1"/>
              <a:t>И.И.</a:t>
            </a:r>
          </a:p>
          <a:p>
            <a:pPr rtl="0"/>
            <a:endParaRPr lang="ru-RU" noProof="1"/>
          </a:p>
        </p:txBody>
      </p:sp>
      <p:pic>
        <p:nvPicPr>
          <p:cNvPr id="4" name="Рисунок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90" r="8890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FEA5D5-EFE7-43B0-B9C7-BFE262EA0805}"/>
              </a:ext>
            </a:extLst>
          </p:cNvPr>
          <p:cNvSpPr txBox="1"/>
          <p:nvPr/>
        </p:nvSpPr>
        <p:spPr>
          <a:xfrm>
            <a:off x="3124200" y="361434"/>
            <a:ext cx="839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63AB593-8B7E-4B44-B703-F8857F181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5" y="10424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112714"/>
            <a:ext cx="9169400" cy="1871786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Конкретная продолжительность составных элементов гибкого режима устанавливается по соглашению между работником и работодателем.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3178758"/>
            <a:ext cx="9169400" cy="184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Учет сверхурочной работы в режиме гибкого рабочего времени ведется суммарно по отношению к установленному учетному периоду.</a:t>
            </a:r>
          </a:p>
        </p:txBody>
      </p:sp>
    </p:spTree>
    <p:extLst>
      <p:ext uri="{BB962C8B-B14F-4D97-AF65-F5344CB8AC3E}">
        <p14:creationId xmlns:p14="http://schemas.microsoft.com/office/powerpoint/2010/main" xmlns="" val="4134171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112714"/>
            <a:ext cx="9169400" cy="1871786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Сверхурочными считаются часы, отработанные за пределами продолжительности рабочего времени работника, которому установлена норма выработки, обслуживания и т.п.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3371850"/>
            <a:ext cx="9169400" cy="184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Переработка в условиях гибкого рабочего времени, сопряженного с ненормированным рабочим днем, учитывается суммарно и компенсируется дополнительным отпуском.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381644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313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Работнику может быть установлен гибкий режим рабочего времени.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771551"/>
            <a:ext cx="9169400" cy="245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ru-RU" sz="2000" b="1" dirty="0">
                <a:latin typeface="Century Gothic" panose="020B0502020202020204" pitchFamily="34" charset="0"/>
              </a:rPr>
              <a:t>Режим гибкого рабочего времени - это распорядок, при котором начало, окончание или общая продолжительность рабочего дня (смены) определяются по соглашению сторон трудового договора в пределах нормы рабочего времени за учетный период.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259121"/>
            <a:ext cx="9169400" cy="1684804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Режим гибкого рабочего времени устанавливается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как для всех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работников (их отдельных категорий), тогда это фиксируется в правилах внутреннего трудового распорядка,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так и для одного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работника.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3370840"/>
            <a:ext cx="9169400" cy="188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Гибкий режим работы может быть установлен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при различных режимах рабочего времени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- пятидневной рабочей неделе, шестидневной рабочей неделе, неполном рабочем времени, ненормированном рабочем дне и других режимах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35982504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259121"/>
            <a:ext cx="9169400" cy="1684804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Режим гибкого рабочего времени может устанавливаться как при приеме работника на работу, так и уже работающему работнику.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3370840"/>
            <a:ext cx="9169400" cy="122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В первом случае режим фиксируется трудовым договором, во втором - дополнительным соглашением к нему.</a:t>
            </a:r>
          </a:p>
        </p:txBody>
      </p:sp>
    </p:spTree>
    <p:extLst>
      <p:ext uri="{BB962C8B-B14F-4D97-AF65-F5344CB8AC3E}">
        <p14:creationId xmlns:p14="http://schemas.microsoft.com/office/powerpoint/2010/main" xmlns="" val="845235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112715"/>
            <a:ext cx="9169400" cy="1054928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Составными элементами режима гибкого рабочего времени являются: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216131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4000"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1) переменное (гибкое) время в начале и конце рабочего дня (смены).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В пределах переменного рабочего времени, когда определена только общая продолжительность рабочего дня (смены), работник вправе начинать и заканчивать работу по своему усмотрению с сохранением за работодателем фактической возможности вести учет рабочего времени;</a:t>
            </a:r>
          </a:p>
        </p:txBody>
      </p:sp>
    </p:spTree>
    <p:extLst>
      <p:ext uri="{BB962C8B-B14F-4D97-AF65-F5344CB8AC3E}">
        <p14:creationId xmlns:p14="http://schemas.microsoft.com/office/powerpoint/2010/main" xmlns="" val="3096602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112715"/>
            <a:ext cx="9169400" cy="1054928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Составными элементами режима гибкого рабочего времени являются: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216131"/>
            <a:ext cx="916940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4000" algn="just">
              <a:lnSpc>
                <a:spcPct val="17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2) фиксированное время - время обязательного присутствия на работе. Данное время по значимости и продолжительности является основной частью рабочего времени.</a:t>
            </a:r>
          </a:p>
          <a:p>
            <a:pPr indent="-342900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В течение фиксированного времени работник, работающий в режиме гибкого рабочего времени, обязан присутствовать на рабочем месте;</a:t>
            </a:r>
          </a:p>
        </p:txBody>
      </p:sp>
    </p:spTree>
    <p:extLst>
      <p:ext uri="{BB962C8B-B14F-4D97-AF65-F5344CB8AC3E}">
        <p14:creationId xmlns:p14="http://schemas.microsoft.com/office/powerpoint/2010/main" xmlns="" val="1419139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112715"/>
            <a:ext cx="9169400" cy="1054928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Составными элементами режима гибкого рабочего времени являются: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216131"/>
            <a:ext cx="9169400" cy="2634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4000" algn="just">
              <a:lnSpc>
                <a:spcPct val="17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3) перерыв для питания и отдыха - он разделяет фиксированное время на две примерно равные части.</a:t>
            </a:r>
          </a:p>
          <a:p>
            <a:pPr indent="-342900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Фактическая продолжительность перерыва для отдыха и питания не включается в рабочее время и не может быть менее 30 минут и более 2 часов (ч. 1 ст. 108 ТК РФ);</a:t>
            </a:r>
          </a:p>
        </p:txBody>
      </p:sp>
    </p:spTree>
    <p:extLst>
      <p:ext uri="{BB962C8B-B14F-4D97-AF65-F5344CB8AC3E}">
        <p14:creationId xmlns:p14="http://schemas.microsoft.com/office/powerpoint/2010/main" xmlns="" val="77607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112715"/>
            <a:ext cx="9169400" cy="1054928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Составными элементами режима гибкого рабочего времени являются: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216131"/>
            <a:ext cx="9169400" cy="2634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4000" algn="just">
              <a:lnSpc>
                <a:spcPct val="17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4) продолжительность (тип) учетного периода - определяет календарное время, в течение которого работник должен отработать установленную для него норму часов.</a:t>
            </a:r>
          </a:p>
          <a:p>
            <a:pPr indent="324000" algn="just">
              <a:lnSpc>
                <a:spcPct val="17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Продолжительность учетного периода - от одного рабочего дня до года, поэтому ведется суммированный учет рабочего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xmlns="" val="1117060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112714"/>
            <a:ext cx="9169400" cy="1481843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В любом случае должна быть обеспечена полная отработка суммарного количества рабочих часов за конкретный учетный период.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Гибкий режим работы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594558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работников, занятых на работах с вредными и (или) опасными условиями труда, учетный период не может превышать трех месяцев. По причинам сезонного и (или) технологического характера учетный период может быть увеличен до одного года. Возможность подобного увеличения должна быть предусмотрена отраслевым (межотраслевым) соглашением и коллективным договором (ст. 104 ТК РФ).</a:t>
            </a:r>
          </a:p>
        </p:txBody>
      </p:sp>
    </p:spTree>
    <p:extLst>
      <p:ext uri="{BB962C8B-B14F-4D97-AF65-F5344CB8AC3E}">
        <p14:creationId xmlns:p14="http://schemas.microsoft.com/office/powerpoint/2010/main" xmlns="" val="3263010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50521062_TF03431380_Win32" id="{A6E822EE-F76A-47D0-9249-6D708B3EA282}" vid="{56E3C628-9B47-49D6-A52A-36E073D67663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1518</TotalTime>
  <Words>735</Words>
  <Application>Microsoft Office PowerPoint</Application>
  <PresentationFormat>Произвольный</PresentationFormat>
  <Paragraphs>71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Научная литература 16 х 9</vt:lpstr>
      <vt:lpstr>Руководство по соблюдению обязательных требований трудового законодательства часть 14 по материалам приказа роструда от 11 ноября 2022 года № 253 </vt:lpstr>
      <vt:lpstr>Работнику может быть установлен гибкий режим рабочего времени.</vt:lpstr>
      <vt:lpstr>Режим гибкого рабочего времени устанавливается как для всех работников (их отдельных категорий), тогда это фиксируется в правилах внутреннего трудового распорядка, так и для одного работника.</vt:lpstr>
      <vt:lpstr>Важно! Режим гибкого рабочего времени может устанавливаться как при приеме работника на работу, так и уже работающему работнику.</vt:lpstr>
      <vt:lpstr>Составными элементами режима гибкого рабочего времени являются:</vt:lpstr>
      <vt:lpstr>Составными элементами режима гибкого рабочего времени являются:</vt:lpstr>
      <vt:lpstr>Составными элементами режима гибкого рабочего времени являются:</vt:lpstr>
      <vt:lpstr>Составными элементами режима гибкого рабочего времени являются:</vt:lpstr>
      <vt:lpstr>Важно! В любом случае должна быть обеспечена полная отработка суммарного количества рабочих часов за конкретный учетный период.</vt:lpstr>
      <vt:lpstr>Важно! Конкретная продолжительность составных элементов гибкого режима устанавливается по соглашению между работником и работодателем.</vt:lpstr>
      <vt:lpstr>Важно! Сверхурочными считаются часы, отработанные за пределами продолжительности рабочего времени работника, которому установлена норма выработки, обслуживания и т.п.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вопросах преступлений против военной службы утвержден Президиумом  Верховного Суда Российской Федерации 5 декабря 2018 года</dc:title>
  <dc:creator>Богданов И И</dc:creator>
  <cp:lastModifiedBy>user</cp:lastModifiedBy>
  <cp:revision>139</cp:revision>
  <dcterms:created xsi:type="dcterms:W3CDTF">2023-12-01T10:22:53Z</dcterms:created>
  <dcterms:modified xsi:type="dcterms:W3CDTF">2024-03-04T07:19:12Z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